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aharlika" charset="1" panose="00000000000000000000"/>
      <p:regular r:id="rId23"/>
    </p:embeddedFont>
    <p:embeddedFont>
      <p:font typeface="DM Sans" charset="1" panose="00000000000000000000"/>
      <p:regular r:id="rId24"/>
    </p:embeddedFont>
    <p:embeddedFont>
      <p:font typeface="Poppins" charset="1" panose="00000500000000000000"/>
      <p:regular r:id="rId25"/>
    </p:embeddedFont>
    <p:embeddedFont>
      <p:font typeface="Canva Student Font" charset="1" panose="00000000000000000000"/>
      <p:regular r:id="rId26"/>
    </p:embeddedFont>
    <p:embeddedFont>
      <p:font typeface="Playwrite US Modern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2.png" Type="http://schemas.openxmlformats.org/officeDocument/2006/relationships/image"/><Relationship Id="rId8" Target="https://colab.research.google.com/drive/1eGc185EBZ1dROvFP4-CTf8-MQ0SHly42?usp=sharing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26709" y="1801236"/>
            <a:ext cx="14234581" cy="6684528"/>
            <a:chOff x="0" y="0"/>
            <a:chExt cx="3749025" cy="1760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025" cy="1760534"/>
            </a:xfrm>
            <a:custGeom>
              <a:avLst/>
              <a:gdLst/>
              <a:ahLst/>
              <a:cxnLst/>
              <a:rect r="r" b="b" t="t" l="l"/>
              <a:pathLst>
                <a:path h="1760534" w="3749025">
                  <a:moveTo>
                    <a:pt x="0" y="0"/>
                  </a:moveTo>
                  <a:lnTo>
                    <a:pt x="3749025" y="0"/>
                  </a:lnTo>
                  <a:lnTo>
                    <a:pt x="3749025" y="1760534"/>
                  </a:lnTo>
                  <a:lnTo>
                    <a:pt x="0" y="1760534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025" cy="179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9100" y="7210626"/>
            <a:ext cx="5143857" cy="2695374"/>
          </a:xfrm>
          <a:custGeom>
            <a:avLst/>
            <a:gdLst/>
            <a:ahLst/>
            <a:cxnLst/>
            <a:rect r="r" b="b" t="t" l="l"/>
            <a:pathLst>
              <a:path h="2695374" w="5143857">
                <a:moveTo>
                  <a:pt x="0" y="0"/>
                </a:moveTo>
                <a:lnTo>
                  <a:pt x="5143857" y="0"/>
                </a:lnTo>
                <a:lnTo>
                  <a:pt x="5143857" y="2695374"/>
                </a:lnTo>
                <a:lnTo>
                  <a:pt x="0" y="2695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07810" y="613802"/>
            <a:ext cx="5521150" cy="2519966"/>
          </a:xfrm>
          <a:custGeom>
            <a:avLst/>
            <a:gdLst/>
            <a:ahLst/>
            <a:cxnLst/>
            <a:rect r="r" b="b" t="t" l="l"/>
            <a:pathLst>
              <a:path h="2519966" w="5521150">
                <a:moveTo>
                  <a:pt x="0" y="0"/>
                </a:moveTo>
                <a:lnTo>
                  <a:pt x="5521149" y="0"/>
                </a:lnTo>
                <a:lnTo>
                  <a:pt x="5521149" y="2519966"/>
                </a:lnTo>
                <a:lnTo>
                  <a:pt x="0" y="2519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69298" y="3864615"/>
            <a:ext cx="12949403" cy="229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Beyond the Bun: A Data-Driven Nutritional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80190" y="2878889"/>
            <a:ext cx="712762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2"/>
              </a:lnSpc>
            </a:pPr>
            <a:r>
              <a:rPr lang="en-US" sz="4968" spc="86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PRESENTATION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46569" y="6516581"/>
            <a:ext cx="8794862" cy="106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3503" spc="6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From Raw Data to Actionable Health Insights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9140" y="1028700"/>
            <a:ext cx="14234581" cy="7457064"/>
            <a:chOff x="0" y="0"/>
            <a:chExt cx="3749025" cy="1964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025" cy="1964000"/>
            </a:xfrm>
            <a:custGeom>
              <a:avLst/>
              <a:gdLst/>
              <a:ahLst/>
              <a:cxnLst/>
              <a:rect r="r" b="b" t="t" l="l"/>
              <a:pathLst>
                <a:path h="1964000" w="3749025">
                  <a:moveTo>
                    <a:pt x="0" y="0"/>
                  </a:moveTo>
                  <a:lnTo>
                    <a:pt x="3749025" y="0"/>
                  </a:lnTo>
                  <a:lnTo>
                    <a:pt x="3749025" y="1964000"/>
                  </a:lnTo>
                  <a:lnTo>
                    <a:pt x="0" y="1964000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025" cy="2002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40904">
            <a:off x="16031822" y="6541050"/>
            <a:ext cx="2735773" cy="2735773"/>
          </a:xfrm>
          <a:custGeom>
            <a:avLst/>
            <a:gdLst/>
            <a:ahLst/>
            <a:cxnLst/>
            <a:rect r="r" b="b" t="t" l="l"/>
            <a:pathLst>
              <a:path h="2735773" w="2735773">
                <a:moveTo>
                  <a:pt x="0" y="0"/>
                </a:moveTo>
                <a:lnTo>
                  <a:pt x="2735773" y="0"/>
                </a:lnTo>
                <a:lnTo>
                  <a:pt x="2735773" y="2735773"/>
                </a:lnTo>
                <a:lnTo>
                  <a:pt x="0" y="2735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18105">
            <a:off x="-828774" y="2293679"/>
            <a:ext cx="2776240" cy="2776240"/>
          </a:xfrm>
          <a:custGeom>
            <a:avLst/>
            <a:gdLst/>
            <a:ahLst/>
            <a:cxnLst/>
            <a:rect r="r" b="b" t="t" l="l"/>
            <a:pathLst>
              <a:path h="2776240" w="2776240">
                <a:moveTo>
                  <a:pt x="0" y="0"/>
                </a:moveTo>
                <a:lnTo>
                  <a:pt x="2776241" y="0"/>
                </a:lnTo>
                <a:lnTo>
                  <a:pt x="2776241" y="2776241"/>
                </a:lnTo>
                <a:lnTo>
                  <a:pt x="0" y="27762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51201" y="485585"/>
            <a:ext cx="3947525" cy="1816346"/>
          </a:xfrm>
          <a:custGeom>
            <a:avLst/>
            <a:gdLst/>
            <a:ahLst/>
            <a:cxnLst/>
            <a:rect r="r" b="b" t="t" l="l"/>
            <a:pathLst>
              <a:path h="1816346" w="3947525">
                <a:moveTo>
                  <a:pt x="0" y="0"/>
                </a:moveTo>
                <a:lnTo>
                  <a:pt x="3947525" y="0"/>
                </a:lnTo>
                <a:lnTo>
                  <a:pt x="3947525" y="1816345"/>
                </a:lnTo>
                <a:lnTo>
                  <a:pt x="0" y="1816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82245" y="7607164"/>
            <a:ext cx="3273273" cy="2575209"/>
          </a:xfrm>
          <a:custGeom>
            <a:avLst/>
            <a:gdLst/>
            <a:ahLst/>
            <a:cxnLst/>
            <a:rect r="r" b="b" t="t" l="l"/>
            <a:pathLst>
              <a:path h="2575209" w="3273273">
                <a:moveTo>
                  <a:pt x="0" y="0"/>
                </a:moveTo>
                <a:lnTo>
                  <a:pt x="3273273" y="0"/>
                </a:lnTo>
                <a:lnTo>
                  <a:pt x="3273273" y="2575209"/>
                </a:lnTo>
                <a:lnTo>
                  <a:pt x="0" y="25752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98466" y="1241358"/>
            <a:ext cx="12395929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Power BI Dashboard 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52530" y="3434978"/>
            <a:ext cx="13687801" cy="401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2"/>
              </a:lnSpc>
            </a:pPr>
            <a:r>
              <a:rPr lang="en-US" sz="2559" spc="2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</a:t>
            </a:r>
            <a:r>
              <a:rPr lang="en-US" sz="2559" spc="2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 Implemented:</a:t>
            </a:r>
          </a:p>
          <a:p>
            <a:pPr algn="just" marL="552545" indent="-276272" lvl="1">
              <a:lnSpc>
                <a:spcPts val="3582"/>
              </a:lnSpc>
              <a:buFont typeface="Arial"/>
              <a:buChar char="•"/>
            </a:pPr>
            <a:r>
              <a:rPr lang="en-US" sz="2559" spc="2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Navigation: Custom buttons to switch between "Executive Summary" and "Detailed Report."</a:t>
            </a:r>
          </a:p>
          <a:p>
            <a:pPr algn="just">
              <a:lnSpc>
                <a:spcPts val="3582"/>
              </a:lnSpc>
            </a:pPr>
          </a:p>
          <a:p>
            <a:pPr algn="just" marL="552545" indent="-276272" lvl="1">
              <a:lnSpc>
                <a:spcPts val="3582"/>
              </a:lnSpc>
              <a:buFont typeface="Arial"/>
              <a:buChar char="•"/>
            </a:pPr>
            <a:r>
              <a:rPr lang="en-US" sz="2559" spc="2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Interactivity: Slicers to filter by Category (Breakfast, Coffee, etc.).</a:t>
            </a:r>
          </a:p>
          <a:p>
            <a:pPr algn="just">
              <a:lnSpc>
                <a:spcPts val="3582"/>
              </a:lnSpc>
            </a:pPr>
          </a:p>
          <a:p>
            <a:pPr algn="just" marL="552545" indent="-276272" lvl="1">
              <a:lnSpc>
                <a:spcPts val="3582"/>
              </a:lnSpc>
              <a:buFont typeface="Arial"/>
              <a:buChar char="•"/>
            </a:pPr>
            <a:r>
              <a:rPr lang="en-US" sz="2559" spc="2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Dynamic Narratives: Smart Text that auto-updates based on selected data.</a:t>
            </a:r>
          </a:p>
          <a:p>
            <a:pPr algn="just">
              <a:lnSpc>
                <a:spcPts val="3582"/>
              </a:lnSpc>
            </a:pP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8743" y="570066"/>
            <a:ext cx="16600557" cy="9365742"/>
            <a:chOff x="0" y="0"/>
            <a:chExt cx="4372163" cy="24666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2163" cy="2466697"/>
            </a:xfrm>
            <a:custGeom>
              <a:avLst/>
              <a:gdLst/>
              <a:ahLst/>
              <a:cxnLst/>
              <a:rect r="r" b="b" t="t" l="l"/>
              <a:pathLst>
                <a:path h="2466697" w="4372163">
                  <a:moveTo>
                    <a:pt x="0" y="0"/>
                  </a:moveTo>
                  <a:lnTo>
                    <a:pt x="4372163" y="0"/>
                  </a:lnTo>
                  <a:lnTo>
                    <a:pt x="4372163" y="2466697"/>
                  </a:lnTo>
                  <a:lnTo>
                    <a:pt x="0" y="2466697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72163" cy="250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094566">
            <a:off x="16177169" y="1295236"/>
            <a:ext cx="2655020" cy="2655020"/>
          </a:xfrm>
          <a:custGeom>
            <a:avLst/>
            <a:gdLst/>
            <a:ahLst/>
            <a:cxnLst/>
            <a:rect r="r" b="b" t="t" l="l"/>
            <a:pathLst>
              <a:path h="2655020" w="2655020">
                <a:moveTo>
                  <a:pt x="0" y="0"/>
                </a:moveTo>
                <a:lnTo>
                  <a:pt x="2655020" y="0"/>
                </a:lnTo>
                <a:lnTo>
                  <a:pt x="2655020" y="2655021"/>
                </a:lnTo>
                <a:lnTo>
                  <a:pt x="0" y="2655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18105">
            <a:off x="-620435" y="7346580"/>
            <a:ext cx="2997735" cy="2997735"/>
          </a:xfrm>
          <a:custGeom>
            <a:avLst/>
            <a:gdLst/>
            <a:ahLst/>
            <a:cxnLst/>
            <a:rect r="r" b="b" t="t" l="l"/>
            <a:pathLst>
              <a:path h="2997735" w="2997735">
                <a:moveTo>
                  <a:pt x="0" y="0"/>
                </a:moveTo>
                <a:lnTo>
                  <a:pt x="2997735" y="0"/>
                </a:lnTo>
                <a:lnTo>
                  <a:pt x="2997735" y="2997735"/>
                </a:lnTo>
                <a:lnTo>
                  <a:pt x="0" y="2997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0294" y="1656555"/>
            <a:ext cx="14817455" cy="8279253"/>
          </a:xfrm>
          <a:custGeom>
            <a:avLst/>
            <a:gdLst/>
            <a:ahLst/>
            <a:cxnLst/>
            <a:rect r="r" b="b" t="t" l="l"/>
            <a:pathLst>
              <a:path h="8279253" w="14817455">
                <a:moveTo>
                  <a:pt x="0" y="0"/>
                </a:moveTo>
                <a:lnTo>
                  <a:pt x="14817455" y="0"/>
                </a:lnTo>
                <a:lnTo>
                  <a:pt x="14817455" y="8279253"/>
                </a:lnTo>
                <a:lnTo>
                  <a:pt x="0" y="8279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75797" y="745330"/>
            <a:ext cx="10366450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Dashboard Showcase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70066"/>
            <a:ext cx="16463760" cy="9276778"/>
            <a:chOff x="0" y="0"/>
            <a:chExt cx="4336134" cy="24432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36135" cy="2443267"/>
            </a:xfrm>
            <a:custGeom>
              <a:avLst/>
              <a:gdLst/>
              <a:ahLst/>
              <a:cxnLst/>
              <a:rect r="r" b="b" t="t" l="l"/>
              <a:pathLst>
                <a:path h="2443267" w="4336135">
                  <a:moveTo>
                    <a:pt x="0" y="0"/>
                  </a:moveTo>
                  <a:lnTo>
                    <a:pt x="4336135" y="0"/>
                  </a:lnTo>
                  <a:lnTo>
                    <a:pt x="4336135" y="2443267"/>
                  </a:lnTo>
                  <a:lnTo>
                    <a:pt x="0" y="2443267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36134" cy="2481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40904">
            <a:off x="16401246" y="-423529"/>
            <a:ext cx="3210962" cy="3210962"/>
          </a:xfrm>
          <a:custGeom>
            <a:avLst/>
            <a:gdLst/>
            <a:ahLst/>
            <a:cxnLst/>
            <a:rect r="r" b="b" t="t" l="l"/>
            <a:pathLst>
              <a:path h="3210962" w="3210962">
                <a:moveTo>
                  <a:pt x="0" y="0"/>
                </a:moveTo>
                <a:lnTo>
                  <a:pt x="3210962" y="0"/>
                </a:lnTo>
                <a:lnTo>
                  <a:pt x="3210962" y="3210962"/>
                </a:lnTo>
                <a:lnTo>
                  <a:pt x="0" y="32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18105">
            <a:off x="-576781" y="7227617"/>
            <a:ext cx="3210962" cy="3210962"/>
          </a:xfrm>
          <a:custGeom>
            <a:avLst/>
            <a:gdLst/>
            <a:ahLst/>
            <a:cxnLst/>
            <a:rect r="r" b="b" t="t" l="l"/>
            <a:pathLst>
              <a:path h="3210962" w="3210962">
                <a:moveTo>
                  <a:pt x="0" y="0"/>
                </a:moveTo>
                <a:lnTo>
                  <a:pt x="3210962" y="0"/>
                </a:lnTo>
                <a:lnTo>
                  <a:pt x="3210962" y="3210962"/>
                </a:lnTo>
                <a:lnTo>
                  <a:pt x="0" y="32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10304" y="2518520"/>
            <a:ext cx="13903320" cy="7768480"/>
          </a:xfrm>
          <a:custGeom>
            <a:avLst/>
            <a:gdLst/>
            <a:ahLst/>
            <a:cxnLst/>
            <a:rect r="r" b="b" t="t" l="l"/>
            <a:pathLst>
              <a:path h="7768480" w="13903320">
                <a:moveTo>
                  <a:pt x="0" y="0"/>
                </a:moveTo>
                <a:lnTo>
                  <a:pt x="13903320" y="0"/>
                </a:lnTo>
                <a:lnTo>
                  <a:pt x="13903320" y="7768480"/>
                </a:lnTo>
                <a:lnTo>
                  <a:pt x="0" y="7768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30100" y="876300"/>
            <a:ext cx="7032480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Detailed Report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402" y="1967371"/>
            <a:ext cx="14177876" cy="33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5" spc="1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Cas</a:t>
            </a:r>
            <a:r>
              <a:rPr lang="en-US" sz="1865" spc="1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e: Managers can search for specific items (e.g., "McMuffin") to audit their nutritional values.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5246" y="853522"/>
            <a:ext cx="15276300" cy="8573677"/>
            <a:chOff x="0" y="0"/>
            <a:chExt cx="4023388" cy="2258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23388" cy="2258088"/>
            </a:xfrm>
            <a:custGeom>
              <a:avLst/>
              <a:gdLst/>
              <a:ahLst/>
              <a:cxnLst/>
              <a:rect r="r" b="b" t="t" l="l"/>
              <a:pathLst>
                <a:path h="2258088" w="4023388">
                  <a:moveTo>
                    <a:pt x="0" y="0"/>
                  </a:moveTo>
                  <a:lnTo>
                    <a:pt x="4023388" y="0"/>
                  </a:lnTo>
                  <a:lnTo>
                    <a:pt x="4023388" y="2258088"/>
                  </a:lnTo>
                  <a:lnTo>
                    <a:pt x="0" y="2258088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23388" cy="2296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40904">
            <a:off x="16659720" y="5762040"/>
            <a:ext cx="2549439" cy="2549439"/>
          </a:xfrm>
          <a:custGeom>
            <a:avLst/>
            <a:gdLst/>
            <a:ahLst/>
            <a:cxnLst/>
            <a:rect r="r" b="b" t="t" l="l"/>
            <a:pathLst>
              <a:path h="2549439" w="2549439">
                <a:moveTo>
                  <a:pt x="0" y="0"/>
                </a:moveTo>
                <a:lnTo>
                  <a:pt x="2549439" y="0"/>
                </a:lnTo>
                <a:lnTo>
                  <a:pt x="2549439" y="2549439"/>
                </a:lnTo>
                <a:lnTo>
                  <a:pt x="0" y="2549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18105">
            <a:off x="-1024298" y="2829672"/>
            <a:ext cx="2493036" cy="2493036"/>
          </a:xfrm>
          <a:custGeom>
            <a:avLst/>
            <a:gdLst/>
            <a:ahLst/>
            <a:cxnLst/>
            <a:rect r="r" b="b" t="t" l="l"/>
            <a:pathLst>
              <a:path h="2493036" w="2493036">
                <a:moveTo>
                  <a:pt x="0" y="0"/>
                </a:moveTo>
                <a:lnTo>
                  <a:pt x="2493036" y="0"/>
                </a:lnTo>
                <a:lnTo>
                  <a:pt x="2493036" y="2493037"/>
                </a:lnTo>
                <a:lnTo>
                  <a:pt x="0" y="2493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79140" y="2055690"/>
            <a:ext cx="14402414" cy="6908791"/>
            <a:chOff x="0" y="0"/>
            <a:chExt cx="3793229" cy="18195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93229" cy="1819599"/>
            </a:xfrm>
            <a:custGeom>
              <a:avLst/>
              <a:gdLst/>
              <a:ahLst/>
              <a:cxnLst/>
              <a:rect r="r" b="b" t="t" l="l"/>
              <a:pathLst>
                <a:path h="1819599" w="3793229">
                  <a:moveTo>
                    <a:pt x="0" y="0"/>
                  </a:moveTo>
                  <a:lnTo>
                    <a:pt x="3793229" y="0"/>
                  </a:lnTo>
                  <a:lnTo>
                    <a:pt x="3793229" y="1819599"/>
                  </a:lnTo>
                  <a:lnTo>
                    <a:pt x="0" y="1819599"/>
                  </a:lnTo>
                  <a:close/>
                </a:path>
              </a:pathLst>
            </a:custGeom>
            <a:solidFill>
              <a:srgbClr val="E1CEB5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793229" cy="1857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423978" y="29280"/>
            <a:ext cx="3140212" cy="2421283"/>
          </a:xfrm>
          <a:custGeom>
            <a:avLst/>
            <a:gdLst/>
            <a:ahLst/>
            <a:cxnLst/>
            <a:rect r="r" b="b" t="t" l="l"/>
            <a:pathLst>
              <a:path h="2421283" w="3140212">
                <a:moveTo>
                  <a:pt x="0" y="0"/>
                </a:moveTo>
                <a:lnTo>
                  <a:pt x="3140212" y="0"/>
                </a:lnTo>
                <a:lnTo>
                  <a:pt x="3140212" y="2421283"/>
                </a:lnTo>
                <a:lnTo>
                  <a:pt x="0" y="24212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78161" y="7815164"/>
            <a:ext cx="3806814" cy="2471836"/>
          </a:xfrm>
          <a:custGeom>
            <a:avLst/>
            <a:gdLst/>
            <a:ahLst/>
            <a:cxnLst/>
            <a:rect r="r" b="b" t="t" l="l"/>
            <a:pathLst>
              <a:path h="2471836" w="3806814">
                <a:moveTo>
                  <a:pt x="0" y="0"/>
                </a:moveTo>
                <a:lnTo>
                  <a:pt x="3806814" y="0"/>
                </a:lnTo>
                <a:lnTo>
                  <a:pt x="3806814" y="2471836"/>
                </a:lnTo>
                <a:lnTo>
                  <a:pt x="0" y="24718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28653" y="1087521"/>
            <a:ext cx="11535556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Challenges &amp; Technical Solutions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94337" y="2225730"/>
            <a:ext cx="13830961" cy="624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8468" indent="-319234" lvl="1">
              <a:lnSpc>
                <a:spcPts val="4140"/>
              </a:lnSpc>
              <a:buFont typeface="Arial"/>
              <a:buChar char="•"/>
            </a:pPr>
            <a:r>
              <a:rPr lang="en-US" sz="2957" spc="3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</a:t>
            </a:r>
            <a:r>
              <a:rPr lang="en-US" sz="2957" spc="3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nge 1: Data Types in SQL.</a:t>
            </a:r>
          </a:p>
          <a:p>
            <a:pPr algn="just" marL="1276936" indent="-425645" lvl="2">
              <a:lnSpc>
                <a:spcPts val="4140"/>
              </a:lnSpc>
              <a:buFont typeface="Arial"/>
              <a:buChar char="⚬"/>
            </a:pPr>
            <a:r>
              <a:rPr lang="en-US" sz="2957" spc="3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Fix: Used CAST(Column AS FLOAT) to fix "Varchar invalid for AVG" errors.</a:t>
            </a:r>
          </a:p>
          <a:p>
            <a:pPr algn="just">
              <a:lnSpc>
                <a:spcPts val="4140"/>
              </a:lnSpc>
            </a:pPr>
          </a:p>
          <a:p>
            <a:pPr algn="just" marL="638468" indent="-319234" lvl="1">
              <a:lnSpc>
                <a:spcPts val="4140"/>
              </a:lnSpc>
              <a:buFont typeface="Arial"/>
              <a:buChar char="•"/>
            </a:pPr>
            <a:r>
              <a:rPr lang="en-US" sz="2957" spc="3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 2: "Messy" Visuals in Power BI.</a:t>
            </a:r>
          </a:p>
          <a:p>
            <a:pPr algn="just" marL="1276936" indent="-425645" lvl="2">
              <a:lnSpc>
                <a:spcPts val="4140"/>
              </a:lnSpc>
              <a:buFont typeface="Arial"/>
              <a:buChar char="⚬"/>
            </a:pPr>
            <a:r>
              <a:rPr lang="en-US" sz="2957" spc="3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Fix: Switched from Treemaps to Doughnut chart and used "Top 10" filtering to reduce noise.</a:t>
            </a:r>
          </a:p>
          <a:p>
            <a:pPr algn="just">
              <a:lnSpc>
                <a:spcPts val="4140"/>
              </a:lnSpc>
            </a:pPr>
          </a:p>
          <a:p>
            <a:pPr algn="just" marL="638468" indent="-319234" lvl="1">
              <a:lnSpc>
                <a:spcPts val="4140"/>
              </a:lnSpc>
              <a:buFont typeface="Arial"/>
              <a:buChar char="•"/>
            </a:pPr>
            <a:r>
              <a:rPr lang="en-US" sz="2957" spc="3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</a:t>
            </a:r>
            <a:r>
              <a:rPr lang="en-US" sz="2957" spc="3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allenge 3: Outliers in Python .</a:t>
            </a:r>
          </a:p>
          <a:p>
            <a:pPr algn="just" marL="1276936" indent="-425645" lvl="2">
              <a:lnSpc>
                <a:spcPts val="4140"/>
              </a:lnSpc>
              <a:buFont typeface="Arial"/>
              <a:buChar char="⚬"/>
            </a:pPr>
            <a:r>
              <a:rPr lang="en-US" sz="2957" spc="3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Fix: Used Python IQR logic to ensure the "Average Calorie" KPI wasn't skewed by extreme items.</a:t>
            </a:r>
          </a:p>
          <a:p>
            <a:pPr algn="just">
              <a:lnSpc>
                <a:spcPts val="414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0258" y="898378"/>
            <a:ext cx="16251457" cy="8359922"/>
            <a:chOff x="0" y="0"/>
            <a:chExt cx="4280219" cy="2201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0219" cy="2201790"/>
            </a:xfrm>
            <a:custGeom>
              <a:avLst/>
              <a:gdLst/>
              <a:ahLst/>
              <a:cxnLst/>
              <a:rect r="r" b="b" t="t" l="l"/>
              <a:pathLst>
                <a:path h="2201790" w="4280219">
                  <a:moveTo>
                    <a:pt x="0" y="0"/>
                  </a:moveTo>
                  <a:lnTo>
                    <a:pt x="4280219" y="0"/>
                  </a:lnTo>
                  <a:lnTo>
                    <a:pt x="4280219" y="2201790"/>
                  </a:lnTo>
                  <a:lnTo>
                    <a:pt x="0" y="2201790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80219" cy="223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01238" y="8447432"/>
            <a:ext cx="4180396" cy="2095478"/>
          </a:xfrm>
          <a:custGeom>
            <a:avLst/>
            <a:gdLst/>
            <a:ahLst/>
            <a:cxnLst/>
            <a:rect r="r" b="b" t="t" l="l"/>
            <a:pathLst>
              <a:path h="2095478" w="4180396">
                <a:moveTo>
                  <a:pt x="0" y="0"/>
                </a:moveTo>
                <a:lnTo>
                  <a:pt x="4180396" y="0"/>
                </a:lnTo>
                <a:lnTo>
                  <a:pt x="4180396" y="2095478"/>
                </a:lnTo>
                <a:lnTo>
                  <a:pt x="0" y="20954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51201" y="0"/>
            <a:ext cx="3901030" cy="2231372"/>
          </a:xfrm>
          <a:custGeom>
            <a:avLst/>
            <a:gdLst/>
            <a:ahLst/>
            <a:cxnLst/>
            <a:rect r="r" b="b" t="t" l="l"/>
            <a:pathLst>
              <a:path h="2231372" w="3901030">
                <a:moveTo>
                  <a:pt x="0" y="0"/>
                </a:moveTo>
                <a:lnTo>
                  <a:pt x="3901030" y="0"/>
                </a:lnTo>
                <a:lnTo>
                  <a:pt x="3901030" y="2231372"/>
                </a:lnTo>
                <a:lnTo>
                  <a:pt x="0" y="2231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5262" y="143556"/>
            <a:ext cx="1698523" cy="1547200"/>
          </a:xfrm>
          <a:custGeom>
            <a:avLst/>
            <a:gdLst/>
            <a:ahLst/>
            <a:cxnLst/>
            <a:rect r="r" b="b" t="t" l="l"/>
            <a:pathLst>
              <a:path h="1547200" w="1698523">
                <a:moveTo>
                  <a:pt x="0" y="0"/>
                </a:moveTo>
                <a:lnTo>
                  <a:pt x="1698523" y="0"/>
                </a:lnTo>
                <a:lnTo>
                  <a:pt x="1698523" y="1547200"/>
                </a:lnTo>
                <a:lnTo>
                  <a:pt x="0" y="1547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32947" y="1001386"/>
            <a:ext cx="908608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0745" y="1985455"/>
            <a:ext cx="14566511" cy="612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 spc="2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Conclusi</a:t>
            </a:r>
            <a:r>
              <a:rPr lang="en-US" sz="2343" spc="2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on:</a:t>
            </a:r>
          </a:p>
          <a:p>
            <a:pPr algn="l" marL="506037" indent="-253018" lvl="1">
              <a:lnSpc>
                <a:spcPts val="3281"/>
              </a:lnSpc>
              <a:buFont typeface="Arial"/>
              <a:buChar char="•"/>
            </a:pPr>
            <a:r>
              <a:rPr lang="en-US" sz="2343" spc="2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McDonald's menu is highly polarized: it contains both highly efficient protein sources and hidden health traps.</a:t>
            </a:r>
          </a:p>
          <a:p>
            <a:pPr algn="l">
              <a:lnSpc>
                <a:spcPts val="3281"/>
              </a:lnSpc>
            </a:pPr>
          </a:p>
          <a:p>
            <a:pPr algn="l" marL="506037" indent="-253018" lvl="1">
              <a:lnSpc>
                <a:spcPts val="3281"/>
              </a:lnSpc>
              <a:buFont typeface="Arial"/>
              <a:buChar char="•"/>
            </a:pPr>
            <a:r>
              <a:rPr lang="en-US" sz="2343" spc="2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"Healthy-sounding" labels (like Zero Trans Fat or Chicken) are not reliable indicators of overall nutritional quality.</a:t>
            </a:r>
          </a:p>
          <a:p>
            <a:pPr algn="l">
              <a:lnSpc>
                <a:spcPts val="3281"/>
              </a:lnSpc>
            </a:pPr>
          </a:p>
          <a:p>
            <a:pPr algn="l">
              <a:lnSpc>
                <a:spcPts val="3281"/>
              </a:lnSpc>
            </a:pPr>
            <a:r>
              <a:rPr lang="en-US" sz="2343" spc="2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Actionable Recommendations:</a:t>
            </a:r>
          </a:p>
          <a:p>
            <a:pPr algn="l" marL="506037" indent="-253018" lvl="1">
              <a:lnSpc>
                <a:spcPts val="3281"/>
              </a:lnSpc>
              <a:buAutoNum type="arabicPeriod" startAt="1"/>
            </a:pPr>
            <a:r>
              <a:rPr lang="en-US" sz="2343" spc="2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Heart Health: Always check Cholesterol even if Trans Fat is 0. Avoid the "Big Breakfast" items which exceed daily limits in a single meal.</a:t>
            </a:r>
          </a:p>
          <a:p>
            <a:pPr algn="l" marL="506037" indent="-253018" lvl="1">
              <a:lnSpc>
                <a:spcPts val="3281"/>
              </a:lnSpc>
              <a:buAutoNum type="arabicPeriod" startAt="1"/>
            </a:pPr>
            <a:r>
              <a:rPr lang="en-US" sz="2343" spc="2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Muscle Building: Prioritize Grilled Chicken and Egg White items. They offer the best protein-to-calorie ratio, whereas big burgers are "calorie expensive."</a:t>
            </a:r>
          </a:p>
          <a:p>
            <a:pPr algn="l" marL="506037" indent="-253018" lvl="1">
              <a:lnSpc>
                <a:spcPts val="3281"/>
              </a:lnSpc>
              <a:buAutoNum type="arabicPeriod" startAt="1"/>
            </a:pPr>
            <a:r>
              <a:rPr lang="en-US" sz="2343" spc="2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Sugar Control: Treat Smoothies &amp; Shakes as desserts, not drinks. A single large shake can contain 3x the sugar of a soda.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10354067">
            <a:off x="15737219" y="8096943"/>
            <a:ext cx="1443122" cy="1314553"/>
          </a:xfrm>
          <a:custGeom>
            <a:avLst/>
            <a:gdLst/>
            <a:ahLst/>
            <a:cxnLst/>
            <a:rect r="r" b="b" t="t" l="l"/>
            <a:pathLst>
              <a:path h="1314553" w="1443122">
                <a:moveTo>
                  <a:pt x="0" y="0"/>
                </a:moveTo>
                <a:lnTo>
                  <a:pt x="1443122" y="0"/>
                </a:lnTo>
                <a:lnTo>
                  <a:pt x="1443122" y="1314553"/>
                </a:lnTo>
                <a:lnTo>
                  <a:pt x="0" y="13145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6650" y="514137"/>
            <a:ext cx="16770164" cy="9263189"/>
            <a:chOff x="0" y="0"/>
            <a:chExt cx="4416833" cy="2439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6834" cy="2439688"/>
            </a:xfrm>
            <a:custGeom>
              <a:avLst/>
              <a:gdLst/>
              <a:ahLst/>
              <a:cxnLst/>
              <a:rect r="r" b="b" t="t" l="l"/>
              <a:pathLst>
                <a:path h="2439688" w="4416834">
                  <a:moveTo>
                    <a:pt x="0" y="0"/>
                  </a:moveTo>
                  <a:lnTo>
                    <a:pt x="4416834" y="0"/>
                  </a:lnTo>
                  <a:lnTo>
                    <a:pt x="4416834" y="2439688"/>
                  </a:lnTo>
                  <a:lnTo>
                    <a:pt x="0" y="2439688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16833" cy="2477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40904">
            <a:off x="16823016" y="-1091344"/>
            <a:ext cx="3210962" cy="3210962"/>
          </a:xfrm>
          <a:custGeom>
            <a:avLst/>
            <a:gdLst/>
            <a:ahLst/>
            <a:cxnLst/>
            <a:rect r="r" b="b" t="t" l="l"/>
            <a:pathLst>
              <a:path h="3210962" w="3210962">
                <a:moveTo>
                  <a:pt x="0" y="0"/>
                </a:moveTo>
                <a:lnTo>
                  <a:pt x="3210962" y="0"/>
                </a:lnTo>
                <a:lnTo>
                  <a:pt x="3210962" y="3210961"/>
                </a:lnTo>
                <a:lnTo>
                  <a:pt x="0" y="3210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18105">
            <a:off x="-1108471" y="7764660"/>
            <a:ext cx="3210962" cy="3210962"/>
          </a:xfrm>
          <a:custGeom>
            <a:avLst/>
            <a:gdLst/>
            <a:ahLst/>
            <a:cxnLst/>
            <a:rect r="r" b="b" t="t" l="l"/>
            <a:pathLst>
              <a:path h="3210962" w="3210962">
                <a:moveTo>
                  <a:pt x="0" y="0"/>
                </a:moveTo>
                <a:lnTo>
                  <a:pt x="3210962" y="0"/>
                </a:lnTo>
                <a:lnTo>
                  <a:pt x="3210962" y="3210962"/>
                </a:lnTo>
                <a:lnTo>
                  <a:pt x="0" y="32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81000" y="601100"/>
            <a:ext cx="11361928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Final Reflection &amp; Personal Milestone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8064" y="1455175"/>
            <a:ext cx="15351872" cy="805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5528" indent="-237764" lvl="1">
              <a:lnSpc>
                <a:spcPts val="3083"/>
              </a:lnSpc>
              <a:buFont typeface="Arial"/>
              <a:buChar char="•"/>
            </a:pP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this project added to my skills (T</a:t>
            </a: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echnical Growth):</a:t>
            </a:r>
          </a:p>
          <a:p>
            <a:pPr algn="l" marL="951056" indent="-317019" lvl="2">
              <a:lnSpc>
                <a:spcPts val="3083"/>
              </a:lnSpc>
              <a:buFont typeface="Arial"/>
              <a:buChar char="⚬"/>
            </a:pP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End-to-End Pipeline: I now understand how Python (Cleaning), SQL (Logic), and Power BI (Storytelling) work together as a cohesive system.</a:t>
            </a:r>
          </a:p>
          <a:p>
            <a:pPr algn="l">
              <a:lnSpc>
                <a:spcPts val="3083"/>
              </a:lnSpc>
            </a:pPr>
          </a:p>
          <a:p>
            <a:pPr algn="l" marL="951056" indent="-317019" lvl="2">
              <a:lnSpc>
                <a:spcPts val="3083"/>
              </a:lnSpc>
              <a:buFont typeface="Arial"/>
              <a:buChar char="⚬"/>
            </a:pP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Acumen: I learned to look for "Insights" (like the Hidden Heart Risk), rather than just reporting "Numbers."</a:t>
            </a:r>
          </a:p>
          <a:p>
            <a:pPr algn="l">
              <a:lnSpc>
                <a:spcPts val="3083"/>
              </a:lnSpc>
            </a:pPr>
          </a:p>
          <a:p>
            <a:pPr algn="l" marL="475528" indent="-237764" lvl="1">
              <a:lnSpc>
                <a:spcPts val="3083"/>
              </a:lnSpc>
              <a:buFont typeface="Arial"/>
              <a:buChar char="•"/>
            </a:pP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hat was new or different for me? (Challenges Solved):</a:t>
            </a:r>
          </a:p>
          <a:p>
            <a:pPr algn="l" marL="951056" indent="-317019" lvl="2">
              <a:lnSpc>
                <a:spcPts val="3083"/>
              </a:lnSpc>
              <a:buFont typeface="Arial"/>
              <a:buChar char="⚬"/>
            </a:pP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Flat Files: Importing CSVs directly into SQL and fixing schema/data type issues was a new technical challenge I successfully solved.</a:t>
            </a:r>
          </a:p>
          <a:p>
            <a:pPr algn="l">
              <a:lnSpc>
                <a:spcPts val="3083"/>
              </a:lnSpc>
            </a:pPr>
          </a:p>
          <a:p>
            <a:pPr algn="l" marL="951056" indent="-317019" lvl="2">
              <a:lnSpc>
                <a:spcPts val="3083"/>
              </a:lnSpc>
              <a:buFont typeface="Arial"/>
              <a:buChar char="⚬"/>
            </a:pP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DAX: Creating bins for Histograms and custom metrics like "Protein per 100g" were techniques I applied for the first time.</a:t>
            </a:r>
          </a:p>
          <a:p>
            <a:pPr algn="l">
              <a:lnSpc>
                <a:spcPts val="3083"/>
              </a:lnSpc>
            </a:pPr>
          </a:p>
          <a:p>
            <a:pPr algn="l" marL="475528" indent="-237764" lvl="1">
              <a:lnSpc>
                <a:spcPts val="3083"/>
              </a:lnSpc>
              <a:buFont typeface="Arial"/>
              <a:buChar char="•"/>
            </a:pP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</a:t>
            </a: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sonal Milestone (The Journey):</a:t>
            </a:r>
          </a:p>
          <a:p>
            <a:pPr algn="l" marL="951056" indent="-317019" lvl="2">
              <a:lnSpc>
                <a:spcPts val="3083"/>
              </a:lnSpc>
              <a:buFont typeface="Arial"/>
              <a:buChar char="⚬"/>
            </a:pP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First Step: This was my very first end-to-end Data Analysis project.</a:t>
            </a:r>
          </a:p>
          <a:p>
            <a:pPr algn="l">
              <a:lnSpc>
                <a:spcPts val="3083"/>
              </a:lnSpc>
            </a:pPr>
          </a:p>
          <a:p>
            <a:pPr algn="l" marL="951056" indent="-317019" lvl="2">
              <a:lnSpc>
                <a:spcPts val="3083"/>
              </a:lnSpc>
              <a:buFont typeface="Arial"/>
              <a:buChar char="⚬"/>
            </a:pPr>
            <a:r>
              <a:rPr lang="en-US" sz="2202" spc="2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Career Inspiration: The excitement of uncovering hidden stories in the data has confirmed my passion for this field. It has inspired me to keep learning and officially kickstart my career as a Data Analyst.</a:t>
            </a:r>
          </a:p>
          <a:p>
            <a:pPr algn="l">
              <a:lnSpc>
                <a:spcPts val="3083"/>
              </a:lnSpc>
            </a:pPr>
          </a:p>
        </p:txBody>
      </p:sp>
    </p:spTree>
  </p:cSld>
  <p:clrMapOvr>
    <a:masterClrMapping/>
  </p:clrMapOvr>
  <p:transition spd="slow">
    <p:push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26709" y="1801236"/>
            <a:ext cx="14234581" cy="6684528"/>
            <a:chOff x="0" y="0"/>
            <a:chExt cx="3749025" cy="1760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025" cy="1760534"/>
            </a:xfrm>
            <a:custGeom>
              <a:avLst/>
              <a:gdLst/>
              <a:ahLst/>
              <a:cxnLst/>
              <a:rect r="r" b="b" t="t" l="l"/>
              <a:pathLst>
                <a:path h="1760534" w="3749025">
                  <a:moveTo>
                    <a:pt x="0" y="0"/>
                  </a:moveTo>
                  <a:lnTo>
                    <a:pt x="3749025" y="0"/>
                  </a:lnTo>
                  <a:lnTo>
                    <a:pt x="3749025" y="1760534"/>
                  </a:lnTo>
                  <a:lnTo>
                    <a:pt x="0" y="1760534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025" cy="179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82996" y="3197138"/>
            <a:ext cx="9322008" cy="431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44"/>
              </a:lnSpc>
            </a:pPr>
            <a:r>
              <a:rPr lang="en-US" sz="16929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Q&amp;A</a:t>
            </a:r>
          </a:p>
          <a:p>
            <a:pPr algn="ctr">
              <a:lnSpc>
                <a:spcPts val="15744"/>
              </a:lnSpc>
            </a:pPr>
            <a:r>
              <a:rPr lang="en-US" sz="16929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Time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24104" y="1801236"/>
            <a:ext cx="3501883" cy="2484967"/>
          </a:xfrm>
          <a:custGeom>
            <a:avLst/>
            <a:gdLst/>
            <a:ahLst/>
            <a:cxnLst/>
            <a:rect r="r" b="b" t="t" l="l"/>
            <a:pathLst>
              <a:path h="2484967" w="3501883">
                <a:moveTo>
                  <a:pt x="0" y="0"/>
                </a:moveTo>
                <a:lnTo>
                  <a:pt x="3501884" y="0"/>
                </a:lnTo>
                <a:lnTo>
                  <a:pt x="3501884" y="2484968"/>
                </a:lnTo>
                <a:lnTo>
                  <a:pt x="0" y="2484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3758" y="6171820"/>
            <a:ext cx="3441764" cy="2569111"/>
          </a:xfrm>
          <a:custGeom>
            <a:avLst/>
            <a:gdLst/>
            <a:ahLst/>
            <a:cxnLst/>
            <a:rect r="r" b="b" t="t" l="l"/>
            <a:pathLst>
              <a:path h="2569111" w="3441764">
                <a:moveTo>
                  <a:pt x="0" y="0"/>
                </a:moveTo>
                <a:lnTo>
                  <a:pt x="3441763" y="0"/>
                </a:lnTo>
                <a:lnTo>
                  <a:pt x="3441763" y="2569111"/>
                </a:lnTo>
                <a:lnTo>
                  <a:pt x="0" y="2569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55849"/>
            <a:ext cx="16230600" cy="8402451"/>
            <a:chOff x="0" y="0"/>
            <a:chExt cx="4274726" cy="22129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212991"/>
            </a:xfrm>
            <a:custGeom>
              <a:avLst/>
              <a:gdLst/>
              <a:ahLst/>
              <a:cxnLst/>
              <a:rect r="r" b="b" t="t" l="l"/>
              <a:pathLst>
                <a:path h="2212991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12991"/>
                  </a:lnTo>
                  <a:lnTo>
                    <a:pt x="0" y="2212991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51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705767" y="7591626"/>
            <a:ext cx="5143857" cy="2695374"/>
          </a:xfrm>
          <a:custGeom>
            <a:avLst/>
            <a:gdLst/>
            <a:ahLst/>
            <a:cxnLst/>
            <a:rect r="r" b="b" t="t" l="l"/>
            <a:pathLst>
              <a:path h="2695374" w="5143857">
                <a:moveTo>
                  <a:pt x="0" y="0"/>
                </a:moveTo>
                <a:lnTo>
                  <a:pt x="5143857" y="0"/>
                </a:lnTo>
                <a:lnTo>
                  <a:pt x="5143857" y="2695374"/>
                </a:lnTo>
                <a:lnTo>
                  <a:pt x="0" y="2695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0971" y="-404134"/>
            <a:ext cx="5521150" cy="2519966"/>
          </a:xfrm>
          <a:custGeom>
            <a:avLst/>
            <a:gdLst/>
            <a:ahLst/>
            <a:cxnLst/>
            <a:rect r="r" b="b" t="t" l="l"/>
            <a:pathLst>
              <a:path h="2519966" w="5521150">
                <a:moveTo>
                  <a:pt x="0" y="0"/>
                </a:moveTo>
                <a:lnTo>
                  <a:pt x="5521149" y="0"/>
                </a:lnTo>
                <a:lnTo>
                  <a:pt x="5521149" y="2519966"/>
                </a:lnTo>
                <a:lnTo>
                  <a:pt x="0" y="2519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87357" y="2306332"/>
            <a:ext cx="8113286" cy="319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5"/>
              </a:lnSpc>
            </a:pPr>
            <a:r>
              <a:rPr lang="en-US" sz="125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Thank</a:t>
            </a:r>
          </a:p>
          <a:p>
            <a:pPr algn="ctr">
              <a:lnSpc>
                <a:spcPts val="11625"/>
              </a:lnSpc>
            </a:pPr>
            <a:r>
              <a:rPr lang="en-US" sz="125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7357" y="5363186"/>
            <a:ext cx="811328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5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YOUR ATTENTION AND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6664" y="5859847"/>
            <a:ext cx="16230600" cy="63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The goal is to turn</a:t>
            </a:r>
            <a:r>
              <a:rPr lang="en-US" sz="35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 data into information, and information into insight.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87357" y="7853463"/>
            <a:ext cx="811328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417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Special thanks to Eng. Dina Mohsen</a:t>
            </a:r>
          </a:p>
          <a:p>
            <a:pPr algn="ctr">
              <a:lnSpc>
                <a:spcPts val="2880"/>
              </a:lnSpc>
            </a:pPr>
            <a:r>
              <a:rPr lang="en-US" sz="2400" spc="417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Project created by: Amr Khaled</a:t>
            </a:r>
          </a:p>
          <a:p>
            <a:pPr algn="ctr">
              <a:lnSpc>
                <a:spcPts val="2880"/>
              </a:lnSpc>
            </a:pPr>
            <a:r>
              <a:rPr lang="en-US" sz="2400" spc="417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NTI Data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26709" y="1801236"/>
            <a:ext cx="14234581" cy="6684528"/>
            <a:chOff x="0" y="0"/>
            <a:chExt cx="3749025" cy="1760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025" cy="1760534"/>
            </a:xfrm>
            <a:custGeom>
              <a:avLst/>
              <a:gdLst/>
              <a:ahLst/>
              <a:cxnLst/>
              <a:rect r="r" b="b" t="t" l="l"/>
              <a:pathLst>
                <a:path h="1760534" w="3749025">
                  <a:moveTo>
                    <a:pt x="0" y="0"/>
                  </a:moveTo>
                  <a:lnTo>
                    <a:pt x="3749025" y="0"/>
                  </a:lnTo>
                  <a:lnTo>
                    <a:pt x="3749025" y="1760534"/>
                  </a:lnTo>
                  <a:lnTo>
                    <a:pt x="0" y="1760534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025" cy="179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754524" y="1652586"/>
            <a:ext cx="5331527" cy="2672498"/>
          </a:xfrm>
          <a:custGeom>
            <a:avLst/>
            <a:gdLst/>
            <a:ahLst/>
            <a:cxnLst/>
            <a:rect r="r" b="b" t="t" l="l"/>
            <a:pathLst>
              <a:path h="2672498" w="5331527">
                <a:moveTo>
                  <a:pt x="0" y="0"/>
                </a:moveTo>
                <a:lnTo>
                  <a:pt x="5331527" y="0"/>
                </a:lnTo>
                <a:lnTo>
                  <a:pt x="5331527" y="2672497"/>
                </a:lnTo>
                <a:lnTo>
                  <a:pt x="0" y="267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740904">
            <a:off x="16212934" y="395753"/>
            <a:ext cx="2513665" cy="2513665"/>
          </a:xfrm>
          <a:custGeom>
            <a:avLst/>
            <a:gdLst/>
            <a:ahLst/>
            <a:cxnLst/>
            <a:rect r="r" b="b" t="t" l="l"/>
            <a:pathLst>
              <a:path h="2513665" w="2513665">
                <a:moveTo>
                  <a:pt x="0" y="0"/>
                </a:moveTo>
                <a:lnTo>
                  <a:pt x="2513665" y="0"/>
                </a:lnTo>
                <a:lnTo>
                  <a:pt x="2513665" y="2513665"/>
                </a:lnTo>
                <a:lnTo>
                  <a:pt x="0" y="2513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818105">
            <a:off x="-667681" y="7475332"/>
            <a:ext cx="2766962" cy="2766962"/>
          </a:xfrm>
          <a:custGeom>
            <a:avLst/>
            <a:gdLst/>
            <a:ahLst/>
            <a:cxnLst/>
            <a:rect r="r" b="b" t="t" l="l"/>
            <a:pathLst>
              <a:path h="2766962" w="2766962">
                <a:moveTo>
                  <a:pt x="0" y="0"/>
                </a:moveTo>
                <a:lnTo>
                  <a:pt x="2766962" y="0"/>
                </a:lnTo>
                <a:lnTo>
                  <a:pt x="2766962" y="2766963"/>
                </a:lnTo>
                <a:lnTo>
                  <a:pt x="0" y="27669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84059" y="7563767"/>
            <a:ext cx="5234973" cy="2590093"/>
          </a:xfrm>
          <a:custGeom>
            <a:avLst/>
            <a:gdLst/>
            <a:ahLst/>
            <a:cxnLst/>
            <a:rect r="r" b="b" t="t" l="l"/>
            <a:pathLst>
              <a:path h="2590093" w="5234973">
                <a:moveTo>
                  <a:pt x="0" y="0"/>
                </a:moveTo>
                <a:lnTo>
                  <a:pt x="5234973" y="0"/>
                </a:lnTo>
                <a:lnTo>
                  <a:pt x="5234973" y="2590093"/>
                </a:lnTo>
                <a:lnTo>
                  <a:pt x="0" y="2590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93221" y="1897904"/>
            <a:ext cx="10090838" cy="201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Project Overview &amp; Objectives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75745" y="4601400"/>
            <a:ext cx="13372439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 spc="3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 is the project about?</a:t>
            </a:r>
          </a:p>
          <a:p>
            <a:pPr algn="l" marL="949959" indent="-316653" lvl="2">
              <a:lnSpc>
                <a:spcPts val="2639"/>
              </a:lnSpc>
              <a:buFont typeface="Arial"/>
              <a:buChar char="⚬"/>
            </a:pPr>
            <a:r>
              <a:rPr lang="en-US" sz="2199" spc="3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Analyzing the nutritional content of the McDonald's menu (138 items).</a:t>
            </a:r>
          </a:p>
          <a:p>
            <a:pPr algn="l" marL="949959" indent="-316653" lvl="2">
              <a:lnSpc>
                <a:spcPts val="2639"/>
              </a:lnSpc>
              <a:buFont typeface="Arial"/>
              <a:buChar char="⚬"/>
            </a:pPr>
            <a:r>
              <a:rPr lang="en-US" sz="2199" spc="3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Moving beyond basic calorie counting to understand "Quality of Calories" (Protein efficiency, hidden fats, and sugar spikes).</a:t>
            </a:r>
          </a:p>
          <a:p>
            <a:pPr algn="l">
              <a:lnSpc>
                <a:spcPts val="2639"/>
              </a:lnSpc>
            </a:pP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 spc="3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Goal:</a:t>
            </a:r>
          </a:p>
          <a:p>
            <a:pPr algn="l" marL="949959" indent="-316653" lvl="2">
              <a:lnSpc>
                <a:spcPts val="2639"/>
              </a:lnSpc>
              <a:buFont typeface="Arial"/>
              <a:buChar char="⚬"/>
            </a:pPr>
            <a:r>
              <a:rPr lang="en-US" sz="2199" spc="3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identify healthy alternatives vs. marketing myths.</a:t>
            </a:r>
          </a:p>
          <a:p>
            <a:pPr algn="l" marL="949959" indent="-316653" lvl="2">
              <a:lnSpc>
                <a:spcPts val="2639"/>
              </a:lnSpc>
              <a:buFont typeface="Arial"/>
              <a:buChar char="⚬"/>
            </a:pPr>
            <a:r>
              <a:rPr lang="en-US" sz="2199" spc="3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provide a data-backed guide for muscle building and heart health.</a:t>
            </a:r>
          </a:p>
          <a:p>
            <a:pPr algn="l">
              <a:lnSpc>
                <a:spcPts val="26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26709" y="1801236"/>
            <a:ext cx="14234581" cy="6684528"/>
            <a:chOff x="0" y="0"/>
            <a:chExt cx="3749025" cy="1760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025" cy="1760534"/>
            </a:xfrm>
            <a:custGeom>
              <a:avLst/>
              <a:gdLst/>
              <a:ahLst/>
              <a:cxnLst/>
              <a:rect r="r" b="b" t="t" l="l"/>
              <a:pathLst>
                <a:path h="1760534" w="3749025">
                  <a:moveTo>
                    <a:pt x="0" y="0"/>
                  </a:moveTo>
                  <a:lnTo>
                    <a:pt x="3749025" y="0"/>
                  </a:lnTo>
                  <a:lnTo>
                    <a:pt x="3749025" y="1760534"/>
                  </a:lnTo>
                  <a:lnTo>
                    <a:pt x="0" y="1760534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025" cy="179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64329" y="7764068"/>
            <a:ext cx="4180396" cy="2095478"/>
          </a:xfrm>
          <a:custGeom>
            <a:avLst/>
            <a:gdLst/>
            <a:ahLst/>
            <a:cxnLst/>
            <a:rect r="r" b="b" t="t" l="l"/>
            <a:pathLst>
              <a:path h="2095478" w="4180396">
                <a:moveTo>
                  <a:pt x="0" y="0"/>
                </a:moveTo>
                <a:lnTo>
                  <a:pt x="4180396" y="0"/>
                </a:lnTo>
                <a:lnTo>
                  <a:pt x="4180396" y="2095479"/>
                </a:lnTo>
                <a:lnTo>
                  <a:pt x="0" y="2095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51201" y="752696"/>
            <a:ext cx="3666251" cy="2097080"/>
          </a:xfrm>
          <a:custGeom>
            <a:avLst/>
            <a:gdLst/>
            <a:ahLst/>
            <a:cxnLst/>
            <a:rect r="r" b="b" t="t" l="l"/>
            <a:pathLst>
              <a:path h="2097080" w="3666251">
                <a:moveTo>
                  <a:pt x="0" y="0"/>
                </a:moveTo>
                <a:lnTo>
                  <a:pt x="3666251" y="0"/>
                </a:lnTo>
                <a:lnTo>
                  <a:pt x="3666251" y="2097080"/>
                </a:lnTo>
                <a:lnTo>
                  <a:pt x="0" y="20970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869" y="1074124"/>
            <a:ext cx="1596453" cy="1454223"/>
          </a:xfrm>
          <a:custGeom>
            <a:avLst/>
            <a:gdLst/>
            <a:ahLst/>
            <a:cxnLst/>
            <a:rect r="r" b="b" t="t" l="l"/>
            <a:pathLst>
              <a:path h="1454223" w="1596453">
                <a:moveTo>
                  <a:pt x="0" y="0"/>
                </a:moveTo>
                <a:lnTo>
                  <a:pt x="1596452" y="0"/>
                </a:lnTo>
                <a:lnTo>
                  <a:pt x="1596452" y="1454224"/>
                </a:lnTo>
                <a:lnTo>
                  <a:pt x="0" y="1454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18924" y="1958753"/>
            <a:ext cx="9086080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Data Source &amp; Origin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59139" y="2918626"/>
            <a:ext cx="10969722" cy="551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</a:pPr>
          </a:p>
          <a:p>
            <a:pPr algn="l" marL="524501" indent="-262251" lvl="1">
              <a:lnSpc>
                <a:spcPts val="3401"/>
              </a:lnSpc>
              <a:buFont typeface="Arial"/>
              <a:buChar char="•"/>
            </a:pP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</a:t>
            </a: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 of Data:</a:t>
            </a:r>
          </a:p>
          <a:p>
            <a:pPr algn="l" marL="1049003" indent="-349668" lvl="2">
              <a:lnSpc>
                <a:spcPts val="3401"/>
              </a:lnSpc>
              <a:buFont typeface="Arial"/>
              <a:buChar char="⚬"/>
            </a:pP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Contains 260 items (before cleaning).</a:t>
            </a:r>
          </a:p>
          <a:p>
            <a:pPr algn="l" marL="1049003" indent="-349668" lvl="2">
              <a:lnSpc>
                <a:spcPts val="3401"/>
              </a:lnSpc>
              <a:buFont typeface="Arial"/>
              <a:buChar char="⚬"/>
            </a:pP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Includes 9 distinct categories (Breakfast, Beef &amp; Pork, Chicken &amp; Fish, Beverages, etc.).</a:t>
            </a:r>
          </a:p>
          <a:p>
            <a:pPr algn="l" marL="1049003" indent="-349668" lvl="2">
              <a:lnSpc>
                <a:spcPts val="3401"/>
              </a:lnSpc>
              <a:buFont typeface="Arial"/>
              <a:buChar char="⚬"/>
            </a:pP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24 nutritional variables per item (including Calories, Cholesterol, Sodium, Sugar, Protein, and Vitamins).</a:t>
            </a:r>
          </a:p>
          <a:p>
            <a:pPr algn="l">
              <a:lnSpc>
                <a:spcPts val="3401"/>
              </a:lnSpc>
            </a:pPr>
          </a:p>
          <a:p>
            <a:pPr algn="l" marL="524501" indent="-262251" lvl="1">
              <a:lnSpc>
                <a:spcPts val="3401"/>
              </a:lnSpc>
              <a:buFont typeface="Arial"/>
              <a:buChar char="•"/>
            </a:pP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Quality: The raw dataset provided a realistic challenge, containing mixed data types and outliers that required cleaning with Python.</a:t>
            </a:r>
          </a:p>
          <a:p>
            <a:pPr algn="l">
              <a:lnSpc>
                <a:spcPts val="3401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-10389094">
            <a:off x="14583830" y="7854063"/>
            <a:ext cx="1596453" cy="1454223"/>
          </a:xfrm>
          <a:custGeom>
            <a:avLst/>
            <a:gdLst/>
            <a:ahLst/>
            <a:cxnLst/>
            <a:rect r="r" b="b" t="t" l="l"/>
            <a:pathLst>
              <a:path h="1454223" w="1596453">
                <a:moveTo>
                  <a:pt x="0" y="0"/>
                </a:moveTo>
                <a:lnTo>
                  <a:pt x="1596453" y="0"/>
                </a:lnTo>
                <a:lnTo>
                  <a:pt x="1596453" y="1454224"/>
                </a:lnTo>
                <a:lnTo>
                  <a:pt x="0" y="1454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600960" y="2869343"/>
            <a:ext cx="9086080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Nutrition Facts for McDonald's Menu" 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04101" y="7932928"/>
            <a:ext cx="2898721" cy="43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Kaggel</a:t>
            </a: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7457064"/>
            <a:chOff x="0" y="0"/>
            <a:chExt cx="4274726" cy="1964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964000"/>
            </a:xfrm>
            <a:custGeom>
              <a:avLst/>
              <a:gdLst/>
              <a:ahLst/>
              <a:cxnLst/>
              <a:rect r="r" b="b" t="t" l="l"/>
              <a:pathLst>
                <a:path h="196400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964000"/>
                  </a:lnTo>
                  <a:lnTo>
                    <a:pt x="0" y="1964000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002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584943">
            <a:off x="248410" y="8057623"/>
            <a:ext cx="2964644" cy="2964644"/>
          </a:xfrm>
          <a:custGeom>
            <a:avLst/>
            <a:gdLst/>
            <a:ahLst/>
            <a:cxnLst/>
            <a:rect r="r" b="b" t="t" l="l"/>
            <a:pathLst>
              <a:path h="2964644" w="2964644">
                <a:moveTo>
                  <a:pt x="0" y="0"/>
                </a:moveTo>
                <a:lnTo>
                  <a:pt x="2964644" y="0"/>
                </a:lnTo>
                <a:lnTo>
                  <a:pt x="2964644" y="2964643"/>
                </a:lnTo>
                <a:lnTo>
                  <a:pt x="0" y="2964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811757">
            <a:off x="15080138" y="-1189394"/>
            <a:ext cx="2997735" cy="2997735"/>
          </a:xfrm>
          <a:custGeom>
            <a:avLst/>
            <a:gdLst/>
            <a:ahLst/>
            <a:cxnLst/>
            <a:rect r="r" b="b" t="t" l="l"/>
            <a:pathLst>
              <a:path h="2997735" w="2997735">
                <a:moveTo>
                  <a:pt x="0" y="0"/>
                </a:moveTo>
                <a:lnTo>
                  <a:pt x="2997734" y="0"/>
                </a:lnTo>
                <a:lnTo>
                  <a:pt x="2997734" y="2997734"/>
                </a:lnTo>
                <a:lnTo>
                  <a:pt x="0" y="2997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36349" y="2997565"/>
            <a:ext cx="641712" cy="64171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8C45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1146595" y="309473"/>
            <a:ext cx="3529432" cy="2512250"/>
          </a:xfrm>
          <a:custGeom>
            <a:avLst/>
            <a:gdLst/>
            <a:ahLst/>
            <a:cxnLst/>
            <a:rect r="r" b="b" t="t" l="l"/>
            <a:pathLst>
              <a:path h="2512250" w="3529432">
                <a:moveTo>
                  <a:pt x="0" y="0"/>
                </a:moveTo>
                <a:lnTo>
                  <a:pt x="3529432" y="0"/>
                </a:lnTo>
                <a:lnTo>
                  <a:pt x="3529432" y="2512251"/>
                </a:lnTo>
                <a:lnTo>
                  <a:pt x="0" y="25122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77992" y="8229636"/>
            <a:ext cx="3562616" cy="2313274"/>
          </a:xfrm>
          <a:custGeom>
            <a:avLst/>
            <a:gdLst/>
            <a:ahLst/>
            <a:cxnLst/>
            <a:rect r="r" b="b" t="t" l="l"/>
            <a:pathLst>
              <a:path h="2313274" w="3562616">
                <a:moveTo>
                  <a:pt x="0" y="0"/>
                </a:moveTo>
                <a:lnTo>
                  <a:pt x="3562616" y="0"/>
                </a:lnTo>
                <a:lnTo>
                  <a:pt x="3562616" y="2313274"/>
                </a:lnTo>
                <a:lnTo>
                  <a:pt x="0" y="23132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76222" y="1390706"/>
            <a:ext cx="11535556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Why This Dataset?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82837" y="3082256"/>
            <a:ext cx="6982373" cy="494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I ch</a:t>
            </a:r>
            <a:r>
              <a:rPr lang="en-US" sz="2000" spc="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ose it: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Public Health Impact: Fast food is a major part of modern diets; analyzing its "hidden" risks is socially relevant.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Richness: It offers deep nutritional details (Micros &amp; Macros), allowing for complex SQL analysis beyond simple calorie counting.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Technical Fit: Perfect for demonstrating full-stack analysis (Python Cleaning + SQL Casting + Power BI Visualization).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636349" y="3053681"/>
            <a:ext cx="641712" cy="57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6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1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605478" y="3112057"/>
            <a:ext cx="557958" cy="55795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8C45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68211" y="3103595"/>
            <a:ext cx="6991089" cy="45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000" spc="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eneral Insights: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"Healthy" Trap: Some "Chicken" and "Salad" items have higher sodium levels than burgers.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Hidden Risks: Items labeled "0g Trans Fat" often hide dangerous levels of Cholesterol.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Volume vs. Density: The physically largest items are not always the most caloric; sugar density in beverages is a critical finding.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698156" y="3075020"/>
            <a:ext cx="353551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26709" y="1801236"/>
            <a:ext cx="14234581" cy="6684528"/>
            <a:chOff x="0" y="0"/>
            <a:chExt cx="3749025" cy="1760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025" cy="1760534"/>
            </a:xfrm>
            <a:custGeom>
              <a:avLst/>
              <a:gdLst/>
              <a:ahLst/>
              <a:cxnLst/>
              <a:rect r="r" b="b" t="t" l="l"/>
              <a:pathLst>
                <a:path h="1760534" w="3749025">
                  <a:moveTo>
                    <a:pt x="0" y="0"/>
                  </a:moveTo>
                  <a:lnTo>
                    <a:pt x="3749025" y="0"/>
                  </a:lnTo>
                  <a:lnTo>
                    <a:pt x="3749025" y="1760534"/>
                  </a:lnTo>
                  <a:lnTo>
                    <a:pt x="0" y="1760534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025" cy="179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40904">
            <a:off x="15717263" y="-423529"/>
            <a:ext cx="3210962" cy="3210962"/>
          </a:xfrm>
          <a:custGeom>
            <a:avLst/>
            <a:gdLst/>
            <a:ahLst/>
            <a:cxnLst/>
            <a:rect r="r" b="b" t="t" l="l"/>
            <a:pathLst>
              <a:path h="3210962" w="3210962">
                <a:moveTo>
                  <a:pt x="0" y="0"/>
                </a:moveTo>
                <a:lnTo>
                  <a:pt x="3210962" y="0"/>
                </a:lnTo>
                <a:lnTo>
                  <a:pt x="3210962" y="3210962"/>
                </a:lnTo>
                <a:lnTo>
                  <a:pt x="0" y="32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18105">
            <a:off x="-576781" y="7227617"/>
            <a:ext cx="3210962" cy="3210962"/>
          </a:xfrm>
          <a:custGeom>
            <a:avLst/>
            <a:gdLst/>
            <a:ahLst/>
            <a:cxnLst/>
            <a:rect r="r" b="b" t="t" l="l"/>
            <a:pathLst>
              <a:path h="3210962" w="3210962">
                <a:moveTo>
                  <a:pt x="0" y="0"/>
                </a:moveTo>
                <a:lnTo>
                  <a:pt x="3210962" y="0"/>
                </a:lnTo>
                <a:lnTo>
                  <a:pt x="3210962" y="3210962"/>
                </a:lnTo>
                <a:lnTo>
                  <a:pt x="0" y="32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56251" y="6439362"/>
            <a:ext cx="11301259" cy="3715289"/>
          </a:xfrm>
          <a:custGeom>
            <a:avLst/>
            <a:gdLst/>
            <a:ahLst/>
            <a:cxnLst/>
            <a:rect r="r" b="b" t="t" l="l"/>
            <a:pathLst>
              <a:path h="3715289" w="11301259">
                <a:moveTo>
                  <a:pt x="0" y="0"/>
                </a:moveTo>
                <a:lnTo>
                  <a:pt x="11301259" y="0"/>
                </a:lnTo>
                <a:lnTo>
                  <a:pt x="11301259" y="3715289"/>
                </a:lnTo>
                <a:lnTo>
                  <a:pt x="0" y="3715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80190" y="1770118"/>
            <a:ext cx="7032480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Python Data Cleaning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45627" y="2941075"/>
            <a:ext cx="13001425" cy="358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2722" indent="-201361" lvl="1">
              <a:lnSpc>
                <a:spcPts val="2611"/>
              </a:lnSpc>
              <a:buFont typeface="Arial"/>
              <a:buChar char="•"/>
            </a:pPr>
            <a:r>
              <a:rPr lang="en-US" sz="1865" spc="1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Chall</a:t>
            </a:r>
            <a:r>
              <a:rPr lang="en-US" sz="1865" spc="1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enge: The raw data contained outliers that skewed averages (e.g., extremely high calorie values).</a:t>
            </a:r>
          </a:p>
          <a:p>
            <a:pPr algn="l">
              <a:lnSpc>
                <a:spcPts val="2611"/>
              </a:lnSpc>
            </a:pPr>
          </a:p>
          <a:p>
            <a:pPr algn="l" marL="402722" indent="-201361" lvl="1">
              <a:lnSpc>
                <a:spcPts val="2611"/>
              </a:lnSpc>
              <a:buFont typeface="Arial"/>
              <a:buChar char="•"/>
            </a:pPr>
            <a:r>
              <a:rPr lang="en-US" sz="1865" spc="1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Solution:</a:t>
            </a:r>
          </a:p>
          <a:p>
            <a:pPr algn="l" marL="805445" indent="-268482" lvl="2">
              <a:lnSpc>
                <a:spcPts val="2611"/>
              </a:lnSpc>
              <a:buFont typeface="Arial"/>
              <a:buChar char="⚬"/>
            </a:pPr>
            <a:r>
              <a:rPr lang="en-US" sz="1865" spc="1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Used Pandas to load and inspect data.</a:t>
            </a:r>
          </a:p>
          <a:p>
            <a:pPr algn="l" marL="805445" indent="-268482" lvl="2">
              <a:lnSpc>
                <a:spcPts val="2611"/>
              </a:lnSpc>
              <a:buFont typeface="Arial"/>
              <a:buChar char="⚬"/>
            </a:pPr>
            <a:r>
              <a:rPr lang="en-US" sz="1865" spc="1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Applied the IQR Method (Interquartile Range) to mathematically identify and handle outliers.</a:t>
            </a:r>
          </a:p>
          <a:p>
            <a:pPr algn="l" marL="805445" indent="-268482" lvl="2">
              <a:lnSpc>
                <a:spcPts val="2611"/>
              </a:lnSpc>
              <a:buFont typeface="Arial"/>
              <a:buChar char="⚬"/>
            </a:pPr>
            <a:r>
              <a:rPr lang="en-US" sz="1865" spc="1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 Proof: [Insert the "Before vs. After" Boxplot image you generated in Python]</a:t>
            </a:r>
          </a:p>
          <a:p>
            <a:pPr algn="l">
              <a:lnSpc>
                <a:spcPts val="2611"/>
              </a:lnSpc>
            </a:pPr>
          </a:p>
          <a:p>
            <a:pPr algn="l" marL="402722" indent="-201361" lvl="1">
              <a:lnSpc>
                <a:spcPts val="2611"/>
              </a:lnSpc>
              <a:buFont typeface="Arial"/>
              <a:buChar char="•"/>
            </a:pPr>
            <a:r>
              <a:rPr lang="en-US" sz="1865" spc="1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Result: A clean, statistically valid dataset ready for analysis.</a:t>
            </a:r>
          </a:p>
          <a:p>
            <a:pPr algn="l">
              <a:lnSpc>
                <a:spcPts val="261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759874" y="7413108"/>
            <a:ext cx="3193519" cy="375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2"/>
              </a:lnSpc>
            </a:pPr>
            <a:r>
              <a:rPr lang="en-US" sz="2101" spc="218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8" tooltip="https://colab.research.google.com/drive/1eGc185EBZ1dROvFP4-CTf8-MQ0SHly42?usp=sharing"/>
              </a:rPr>
              <a:t>( Python NoteBook 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90523" y="7050127"/>
            <a:ext cx="3932221" cy="375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759" indent="-226880" lvl="1">
              <a:lnSpc>
                <a:spcPts val="2942"/>
              </a:lnSpc>
              <a:buFont typeface="Arial"/>
              <a:buChar char="•"/>
            </a:pPr>
            <a:r>
              <a:rPr lang="en-US" sz="2101" spc="2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Here The link For the</a:t>
            </a:r>
          </a:p>
        </p:txBody>
      </p:sp>
    </p:spTree>
  </p:cSld>
  <p:clrMapOvr>
    <a:masterClrMapping/>
  </p:clrMapOvr>
  <p:transition spd="slow">
    <p:push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9140" y="1028700"/>
            <a:ext cx="14234581" cy="7457064"/>
            <a:chOff x="0" y="0"/>
            <a:chExt cx="3749025" cy="1964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025" cy="1964000"/>
            </a:xfrm>
            <a:custGeom>
              <a:avLst/>
              <a:gdLst/>
              <a:ahLst/>
              <a:cxnLst/>
              <a:rect r="r" b="b" t="t" l="l"/>
              <a:pathLst>
                <a:path h="1964000" w="3749025">
                  <a:moveTo>
                    <a:pt x="0" y="0"/>
                  </a:moveTo>
                  <a:lnTo>
                    <a:pt x="3749025" y="0"/>
                  </a:lnTo>
                  <a:lnTo>
                    <a:pt x="3749025" y="1964000"/>
                  </a:lnTo>
                  <a:lnTo>
                    <a:pt x="0" y="1964000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025" cy="2002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40904">
            <a:off x="16659720" y="5762040"/>
            <a:ext cx="2549439" cy="2549439"/>
          </a:xfrm>
          <a:custGeom>
            <a:avLst/>
            <a:gdLst/>
            <a:ahLst/>
            <a:cxnLst/>
            <a:rect r="r" b="b" t="t" l="l"/>
            <a:pathLst>
              <a:path h="2549439" w="2549439">
                <a:moveTo>
                  <a:pt x="0" y="0"/>
                </a:moveTo>
                <a:lnTo>
                  <a:pt x="2549439" y="0"/>
                </a:lnTo>
                <a:lnTo>
                  <a:pt x="2549439" y="2549439"/>
                </a:lnTo>
                <a:lnTo>
                  <a:pt x="0" y="2549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18105">
            <a:off x="-1024298" y="2829672"/>
            <a:ext cx="2493036" cy="2493036"/>
          </a:xfrm>
          <a:custGeom>
            <a:avLst/>
            <a:gdLst/>
            <a:ahLst/>
            <a:cxnLst/>
            <a:rect r="r" b="b" t="t" l="l"/>
            <a:pathLst>
              <a:path h="2493036" w="2493036">
                <a:moveTo>
                  <a:pt x="0" y="0"/>
                </a:moveTo>
                <a:lnTo>
                  <a:pt x="2493036" y="0"/>
                </a:lnTo>
                <a:lnTo>
                  <a:pt x="2493036" y="2493037"/>
                </a:lnTo>
                <a:lnTo>
                  <a:pt x="0" y="2493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768883" y="2055690"/>
            <a:ext cx="12655095" cy="5896496"/>
            <a:chOff x="0" y="0"/>
            <a:chExt cx="3333029" cy="15529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33029" cy="1552987"/>
            </a:xfrm>
            <a:custGeom>
              <a:avLst/>
              <a:gdLst/>
              <a:ahLst/>
              <a:cxnLst/>
              <a:rect r="r" b="b" t="t" l="l"/>
              <a:pathLst>
                <a:path h="1552987" w="3333029">
                  <a:moveTo>
                    <a:pt x="0" y="0"/>
                  </a:moveTo>
                  <a:lnTo>
                    <a:pt x="3333029" y="0"/>
                  </a:lnTo>
                  <a:lnTo>
                    <a:pt x="3333029" y="1552987"/>
                  </a:lnTo>
                  <a:lnTo>
                    <a:pt x="0" y="1552987"/>
                  </a:lnTo>
                  <a:close/>
                </a:path>
              </a:pathLst>
            </a:custGeom>
            <a:solidFill>
              <a:srgbClr val="E1CEB5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333029" cy="159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794227" y="655259"/>
            <a:ext cx="3140212" cy="2421283"/>
          </a:xfrm>
          <a:custGeom>
            <a:avLst/>
            <a:gdLst/>
            <a:ahLst/>
            <a:cxnLst/>
            <a:rect r="r" b="b" t="t" l="l"/>
            <a:pathLst>
              <a:path h="2421283" w="3140212">
                <a:moveTo>
                  <a:pt x="0" y="0"/>
                </a:moveTo>
                <a:lnTo>
                  <a:pt x="3140212" y="0"/>
                </a:lnTo>
                <a:lnTo>
                  <a:pt x="3140212" y="2421284"/>
                </a:lnTo>
                <a:lnTo>
                  <a:pt x="0" y="24212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7025114"/>
            <a:ext cx="3806814" cy="2471836"/>
          </a:xfrm>
          <a:custGeom>
            <a:avLst/>
            <a:gdLst/>
            <a:ahLst/>
            <a:cxnLst/>
            <a:rect r="r" b="b" t="t" l="l"/>
            <a:pathLst>
              <a:path h="2471836" w="3806814">
                <a:moveTo>
                  <a:pt x="0" y="0"/>
                </a:moveTo>
                <a:lnTo>
                  <a:pt x="3806814" y="0"/>
                </a:lnTo>
                <a:lnTo>
                  <a:pt x="3806814" y="2471836"/>
                </a:lnTo>
                <a:lnTo>
                  <a:pt x="0" y="24718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28653" y="1087521"/>
            <a:ext cx="11535556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SQL Analysis Strategy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91028" y="2684282"/>
            <a:ext cx="12160173" cy="457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2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Technical Highlights: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 spc="2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Casting: Converted text fields to FLOAT to allow mathematical aggregation.</a:t>
            </a:r>
          </a:p>
          <a:p>
            <a:pPr algn="just">
              <a:lnSpc>
                <a:spcPts val="3640"/>
              </a:lnSpc>
            </a:pP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 spc="2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 Filtering: Used logic like WHERE Trans_Fat = 0 AND Cholesterol &gt; 100 to find contradictions.</a:t>
            </a:r>
          </a:p>
          <a:p>
            <a:pPr algn="just">
              <a:lnSpc>
                <a:spcPts val="3640"/>
              </a:lnSpc>
            </a:pP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 spc="2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Ranking: Used ORDER BY and TOP N to identify "Best" and "Worst" offenders.</a:t>
            </a:r>
          </a:p>
          <a:p>
            <a:pPr algn="just">
              <a:lnSpc>
                <a:spcPts val="364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9140" y="1028700"/>
            <a:ext cx="14234581" cy="7457064"/>
            <a:chOff x="0" y="0"/>
            <a:chExt cx="3749025" cy="1964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025" cy="1964000"/>
            </a:xfrm>
            <a:custGeom>
              <a:avLst/>
              <a:gdLst/>
              <a:ahLst/>
              <a:cxnLst/>
              <a:rect r="r" b="b" t="t" l="l"/>
              <a:pathLst>
                <a:path h="1964000" w="3749025">
                  <a:moveTo>
                    <a:pt x="0" y="0"/>
                  </a:moveTo>
                  <a:lnTo>
                    <a:pt x="3749025" y="0"/>
                  </a:lnTo>
                  <a:lnTo>
                    <a:pt x="3749025" y="1964000"/>
                  </a:lnTo>
                  <a:lnTo>
                    <a:pt x="0" y="1964000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025" cy="2002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40904">
            <a:off x="16006672" y="-352305"/>
            <a:ext cx="2964644" cy="2964644"/>
          </a:xfrm>
          <a:custGeom>
            <a:avLst/>
            <a:gdLst/>
            <a:ahLst/>
            <a:cxnLst/>
            <a:rect r="r" b="b" t="t" l="l"/>
            <a:pathLst>
              <a:path h="2964644" w="2964644">
                <a:moveTo>
                  <a:pt x="0" y="0"/>
                </a:moveTo>
                <a:lnTo>
                  <a:pt x="2964644" y="0"/>
                </a:lnTo>
                <a:lnTo>
                  <a:pt x="2964644" y="2964643"/>
                </a:lnTo>
                <a:lnTo>
                  <a:pt x="0" y="2964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18105">
            <a:off x="-620435" y="7346580"/>
            <a:ext cx="2997735" cy="2997735"/>
          </a:xfrm>
          <a:custGeom>
            <a:avLst/>
            <a:gdLst/>
            <a:ahLst/>
            <a:cxnLst/>
            <a:rect r="r" b="b" t="t" l="l"/>
            <a:pathLst>
              <a:path h="2997735" w="2997735">
                <a:moveTo>
                  <a:pt x="0" y="0"/>
                </a:moveTo>
                <a:lnTo>
                  <a:pt x="2997735" y="0"/>
                </a:lnTo>
                <a:lnTo>
                  <a:pt x="2997735" y="2997735"/>
                </a:lnTo>
                <a:lnTo>
                  <a:pt x="0" y="2997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51201" y="8002175"/>
            <a:ext cx="3529432" cy="2512250"/>
          </a:xfrm>
          <a:custGeom>
            <a:avLst/>
            <a:gdLst/>
            <a:ahLst/>
            <a:cxnLst/>
            <a:rect r="r" b="b" t="t" l="l"/>
            <a:pathLst>
              <a:path h="2512250" w="3529432">
                <a:moveTo>
                  <a:pt x="0" y="0"/>
                </a:moveTo>
                <a:lnTo>
                  <a:pt x="3529431" y="0"/>
                </a:lnTo>
                <a:lnTo>
                  <a:pt x="3529431" y="2512250"/>
                </a:lnTo>
                <a:lnTo>
                  <a:pt x="0" y="2512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71587" y="-370106"/>
            <a:ext cx="3562616" cy="2313274"/>
          </a:xfrm>
          <a:custGeom>
            <a:avLst/>
            <a:gdLst/>
            <a:ahLst/>
            <a:cxnLst/>
            <a:rect r="r" b="b" t="t" l="l"/>
            <a:pathLst>
              <a:path h="2313274" w="3562616">
                <a:moveTo>
                  <a:pt x="0" y="0"/>
                </a:moveTo>
                <a:lnTo>
                  <a:pt x="3562615" y="0"/>
                </a:lnTo>
                <a:lnTo>
                  <a:pt x="3562615" y="2313274"/>
                </a:lnTo>
                <a:lnTo>
                  <a:pt x="0" y="23132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2751" y="4560626"/>
            <a:ext cx="6316585" cy="4563732"/>
          </a:xfrm>
          <a:custGeom>
            <a:avLst/>
            <a:gdLst/>
            <a:ahLst/>
            <a:cxnLst/>
            <a:rect r="r" b="b" t="t" l="l"/>
            <a:pathLst>
              <a:path h="4563732" w="6316585">
                <a:moveTo>
                  <a:pt x="0" y="0"/>
                </a:moveTo>
                <a:lnTo>
                  <a:pt x="6316585" y="0"/>
                </a:lnTo>
                <a:lnTo>
                  <a:pt x="6316585" y="4563732"/>
                </a:lnTo>
                <a:lnTo>
                  <a:pt x="0" y="45637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77556" y="5227255"/>
            <a:ext cx="8890172" cy="2185807"/>
          </a:xfrm>
          <a:custGeom>
            <a:avLst/>
            <a:gdLst/>
            <a:ahLst/>
            <a:cxnLst/>
            <a:rect r="r" b="b" t="t" l="l"/>
            <a:pathLst>
              <a:path h="2185807" w="8890172">
                <a:moveTo>
                  <a:pt x="0" y="0"/>
                </a:moveTo>
                <a:lnTo>
                  <a:pt x="8890172" y="0"/>
                </a:lnTo>
                <a:lnTo>
                  <a:pt x="8890172" y="2185806"/>
                </a:lnTo>
                <a:lnTo>
                  <a:pt x="0" y="21858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425795" y="1216222"/>
            <a:ext cx="13341271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The "Hidden Heart Risk"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53623" y="2244780"/>
            <a:ext cx="13960098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2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199" spc="2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Myth: "No Trans Fat" = Heart Healthy.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2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Data Reality: We found items with 0g Trans Fat but &gt;500mg Cholesterol.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2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Impact: Consumers are misled into thinking these items are safe for their heart.</a:t>
            </a: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5930" y="1028700"/>
            <a:ext cx="15495616" cy="7830114"/>
            <a:chOff x="0" y="0"/>
            <a:chExt cx="4081150" cy="2062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81150" cy="2062252"/>
            </a:xfrm>
            <a:custGeom>
              <a:avLst/>
              <a:gdLst/>
              <a:ahLst/>
              <a:cxnLst/>
              <a:rect r="r" b="b" t="t" l="l"/>
              <a:pathLst>
                <a:path h="2062252" w="4081150">
                  <a:moveTo>
                    <a:pt x="0" y="0"/>
                  </a:moveTo>
                  <a:lnTo>
                    <a:pt x="4081150" y="0"/>
                  </a:lnTo>
                  <a:lnTo>
                    <a:pt x="4081150" y="2062252"/>
                  </a:lnTo>
                  <a:lnTo>
                    <a:pt x="0" y="2062252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81150" cy="210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665764" y="676661"/>
            <a:ext cx="5331527" cy="2672498"/>
          </a:xfrm>
          <a:custGeom>
            <a:avLst/>
            <a:gdLst/>
            <a:ahLst/>
            <a:cxnLst/>
            <a:rect r="r" b="b" t="t" l="l"/>
            <a:pathLst>
              <a:path h="2672498" w="5331527">
                <a:moveTo>
                  <a:pt x="0" y="0"/>
                </a:moveTo>
                <a:lnTo>
                  <a:pt x="5331528" y="0"/>
                </a:lnTo>
                <a:lnTo>
                  <a:pt x="5331528" y="2672497"/>
                </a:lnTo>
                <a:lnTo>
                  <a:pt x="0" y="267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740904">
            <a:off x="16212934" y="395753"/>
            <a:ext cx="2513665" cy="2513665"/>
          </a:xfrm>
          <a:custGeom>
            <a:avLst/>
            <a:gdLst/>
            <a:ahLst/>
            <a:cxnLst/>
            <a:rect r="r" b="b" t="t" l="l"/>
            <a:pathLst>
              <a:path h="2513665" w="2513665">
                <a:moveTo>
                  <a:pt x="0" y="0"/>
                </a:moveTo>
                <a:lnTo>
                  <a:pt x="2513665" y="0"/>
                </a:lnTo>
                <a:lnTo>
                  <a:pt x="2513665" y="2513665"/>
                </a:lnTo>
                <a:lnTo>
                  <a:pt x="0" y="2513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818105">
            <a:off x="-667681" y="7475332"/>
            <a:ext cx="2766962" cy="2766962"/>
          </a:xfrm>
          <a:custGeom>
            <a:avLst/>
            <a:gdLst/>
            <a:ahLst/>
            <a:cxnLst/>
            <a:rect r="r" b="b" t="t" l="l"/>
            <a:pathLst>
              <a:path h="2766962" w="2766962">
                <a:moveTo>
                  <a:pt x="0" y="0"/>
                </a:moveTo>
                <a:lnTo>
                  <a:pt x="2766962" y="0"/>
                </a:lnTo>
                <a:lnTo>
                  <a:pt x="2766962" y="2766963"/>
                </a:lnTo>
                <a:lnTo>
                  <a:pt x="0" y="27669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41814" y="8009128"/>
            <a:ext cx="5234973" cy="2590093"/>
          </a:xfrm>
          <a:custGeom>
            <a:avLst/>
            <a:gdLst/>
            <a:ahLst/>
            <a:cxnLst/>
            <a:rect r="r" b="b" t="t" l="l"/>
            <a:pathLst>
              <a:path h="2590093" w="5234973">
                <a:moveTo>
                  <a:pt x="0" y="0"/>
                </a:moveTo>
                <a:lnTo>
                  <a:pt x="5234972" y="0"/>
                </a:lnTo>
                <a:lnTo>
                  <a:pt x="5234972" y="2590093"/>
                </a:lnTo>
                <a:lnTo>
                  <a:pt x="0" y="2590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73665" y="5227255"/>
            <a:ext cx="8207403" cy="1752311"/>
          </a:xfrm>
          <a:custGeom>
            <a:avLst/>
            <a:gdLst/>
            <a:ahLst/>
            <a:cxnLst/>
            <a:rect r="r" b="b" t="t" l="l"/>
            <a:pathLst>
              <a:path h="1752311" w="8207403">
                <a:moveTo>
                  <a:pt x="0" y="0"/>
                </a:moveTo>
                <a:lnTo>
                  <a:pt x="8207403" y="0"/>
                </a:lnTo>
                <a:lnTo>
                  <a:pt x="8207403" y="1752310"/>
                </a:lnTo>
                <a:lnTo>
                  <a:pt x="0" y="17523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3717" y="4396908"/>
            <a:ext cx="8390283" cy="4016848"/>
          </a:xfrm>
          <a:custGeom>
            <a:avLst/>
            <a:gdLst/>
            <a:ahLst/>
            <a:cxnLst/>
            <a:rect r="r" b="b" t="t" l="l"/>
            <a:pathLst>
              <a:path h="4016848" w="8390283">
                <a:moveTo>
                  <a:pt x="0" y="0"/>
                </a:moveTo>
                <a:lnTo>
                  <a:pt x="8390283" y="0"/>
                </a:lnTo>
                <a:lnTo>
                  <a:pt x="8390283" y="4016849"/>
                </a:lnTo>
                <a:lnTo>
                  <a:pt x="0" y="4016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08319" y="1282121"/>
            <a:ext cx="10090838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The "Fitness Choice"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57780" y="2672883"/>
            <a:ext cx="1337243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 spc="3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Goal: Maximizing protein intake with minimum calories.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 spc="38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Discovery: The Egg White Delight and Grilled Chicken offer more protein per 100g than the Double Quarter Pounder.</a:t>
            </a:r>
          </a:p>
          <a:p>
            <a:pPr algn="l">
              <a:lnSpc>
                <a:spcPts val="2639"/>
              </a:lnSpc>
            </a:p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767" y="-1849834"/>
            <a:ext cx="19935462" cy="14154178"/>
          </a:xfrm>
          <a:custGeom>
            <a:avLst/>
            <a:gdLst/>
            <a:ahLst/>
            <a:cxnLst/>
            <a:rect r="r" b="b" t="t" l="l"/>
            <a:pathLst>
              <a:path h="14154178" w="19935462">
                <a:moveTo>
                  <a:pt x="0" y="0"/>
                </a:moveTo>
                <a:lnTo>
                  <a:pt x="19935462" y="0"/>
                </a:lnTo>
                <a:lnTo>
                  <a:pt x="19935462" y="14154178"/>
                </a:lnTo>
                <a:lnTo>
                  <a:pt x="0" y="1415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435448"/>
            <a:ext cx="16068550" cy="8098056"/>
            <a:chOff x="0" y="0"/>
            <a:chExt cx="4232046" cy="213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32046" cy="2132821"/>
            </a:xfrm>
            <a:custGeom>
              <a:avLst/>
              <a:gdLst/>
              <a:ahLst/>
              <a:cxnLst/>
              <a:rect r="r" b="b" t="t" l="l"/>
              <a:pathLst>
                <a:path h="2132821" w="4232046">
                  <a:moveTo>
                    <a:pt x="0" y="0"/>
                  </a:moveTo>
                  <a:lnTo>
                    <a:pt x="4232046" y="0"/>
                  </a:lnTo>
                  <a:lnTo>
                    <a:pt x="4232046" y="2132821"/>
                  </a:lnTo>
                  <a:lnTo>
                    <a:pt x="0" y="2132821"/>
                  </a:lnTo>
                  <a:close/>
                </a:path>
              </a:pathLst>
            </a:custGeom>
            <a:solidFill>
              <a:srgbClr val="FFF9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32046" cy="2170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6917">
            <a:off x="5689704" y="9102444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0641">
            <a:off x="-5124272" y="-1296910"/>
            <a:ext cx="16230600" cy="2880932"/>
          </a:xfrm>
          <a:custGeom>
            <a:avLst/>
            <a:gdLst/>
            <a:ahLst/>
            <a:cxnLst/>
            <a:rect r="r" b="b" t="t" l="l"/>
            <a:pathLst>
              <a:path h="2880932" w="16230600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66057">
            <a:off x="5872254" y="9116386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8"/>
                </a:lnTo>
                <a:lnTo>
                  <a:pt x="0" y="2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1046">
            <a:off x="4322284" y="-1214602"/>
            <a:ext cx="10702761" cy="2341229"/>
          </a:xfrm>
          <a:custGeom>
            <a:avLst/>
            <a:gdLst/>
            <a:ahLst/>
            <a:cxnLst/>
            <a:rect r="r" b="b" t="t" l="l"/>
            <a:pathLst>
              <a:path h="2341229" w="10702761">
                <a:moveTo>
                  <a:pt x="0" y="0"/>
                </a:moveTo>
                <a:lnTo>
                  <a:pt x="10702761" y="0"/>
                </a:lnTo>
                <a:lnTo>
                  <a:pt x="10702761" y="2341229"/>
                </a:lnTo>
                <a:lnTo>
                  <a:pt x="0" y="2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22859" y="8485764"/>
            <a:ext cx="4180396" cy="2095478"/>
          </a:xfrm>
          <a:custGeom>
            <a:avLst/>
            <a:gdLst/>
            <a:ahLst/>
            <a:cxnLst/>
            <a:rect r="r" b="b" t="t" l="l"/>
            <a:pathLst>
              <a:path h="2095478" w="4180396">
                <a:moveTo>
                  <a:pt x="0" y="0"/>
                </a:moveTo>
                <a:lnTo>
                  <a:pt x="4180397" y="0"/>
                </a:lnTo>
                <a:lnTo>
                  <a:pt x="4180397" y="2095478"/>
                </a:lnTo>
                <a:lnTo>
                  <a:pt x="0" y="20954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07825" y="204851"/>
            <a:ext cx="3666251" cy="2097080"/>
          </a:xfrm>
          <a:custGeom>
            <a:avLst/>
            <a:gdLst/>
            <a:ahLst/>
            <a:cxnLst/>
            <a:rect r="r" b="b" t="t" l="l"/>
            <a:pathLst>
              <a:path h="2097080" w="3666251">
                <a:moveTo>
                  <a:pt x="0" y="0"/>
                </a:moveTo>
                <a:lnTo>
                  <a:pt x="3666251" y="0"/>
                </a:lnTo>
                <a:lnTo>
                  <a:pt x="3666251" y="2097079"/>
                </a:lnTo>
                <a:lnTo>
                  <a:pt x="0" y="209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84727" y="5973226"/>
            <a:ext cx="8404625" cy="2035903"/>
          </a:xfrm>
          <a:custGeom>
            <a:avLst/>
            <a:gdLst/>
            <a:ahLst/>
            <a:cxnLst/>
            <a:rect r="r" b="b" t="t" l="l"/>
            <a:pathLst>
              <a:path h="2035903" w="8404625">
                <a:moveTo>
                  <a:pt x="0" y="0"/>
                </a:moveTo>
                <a:lnTo>
                  <a:pt x="8404625" y="0"/>
                </a:lnTo>
                <a:lnTo>
                  <a:pt x="8404625" y="2035902"/>
                </a:lnTo>
                <a:lnTo>
                  <a:pt x="0" y="20359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1908" y="5048124"/>
            <a:ext cx="7049482" cy="4626223"/>
          </a:xfrm>
          <a:custGeom>
            <a:avLst/>
            <a:gdLst/>
            <a:ahLst/>
            <a:cxnLst/>
            <a:rect r="r" b="b" t="t" l="l"/>
            <a:pathLst>
              <a:path h="4626223" w="7049482">
                <a:moveTo>
                  <a:pt x="0" y="0"/>
                </a:moveTo>
                <a:lnTo>
                  <a:pt x="7049482" y="0"/>
                </a:lnTo>
                <a:lnTo>
                  <a:pt x="7049482" y="4626222"/>
                </a:lnTo>
                <a:lnTo>
                  <a:pt x="0" y="4626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00960" y="1732335"/>
            <a:ext cx="9086080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The "Sugar Spike" Warning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1908" y="2918626"/>
            <a:ext cx="15039637" cy="212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</a:pPr>
          </a:p>
          <a:p>
            <a:pPr algn="l" marL="524501" indent="-262251" lvl="1">
              <a:lnSpc>
                <a:spcPts val="3401"/>
              </a:lnSpc>
              <a:buFont typeface="Arial"/>
              <a:buChar char="•"/>
            </a:pP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Danger: Liquid calories (Shakes/Frappés) digest faster and spike insulin.</a:t>
            </a:r>
          </a:p>
          <a:p>
            <a:pPr algn="l" marL="524501" indent="-262251" lvl="1">
              <a:lnSpc>
                <a:spcPts val="3401"/>
              </a:lnSpc>
              <a:buFont typeface="Arial"/>
              <a:buChar char="•"/>
            </a:pP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Findings: 5 specific items contain more sugar (70g+) than 2 cans of soda.</a:t>
            </a:r>
          </a:p>
          <a:p>
            <a:pPr algn="l" marL="524501" indent="-262251" lvl="1">
              <a:lnSpc>
                <a:spcPts val="3401"/>
              </a:lnSpc>
              <a:buFont typeface="Arial"/>
              <a:buChar char="•"/>
            </a:pP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Recommend</a:t>
            </a:r>
            <a:r>
              <a:rPr lang="en-US" sz="2429" spc="2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ation: These should be classified as "Desserts," not "Beverages."</a:t>
            </a:r>
          </a:p>
          <a:p>
            <a:pPr algn="l">
              <a:lnSpc>
                <a:spcPts val="3401"/>
              </a:lnSpc>
            </a:p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DAG75oQAO38</dc:identifier>
  <dcterms:modified xsi:type="dcterms:W3CDTF">2011-08-01T06:04:30Z</dcterms:modified>
  <cp:revision>1</cp:revision>
  <dc:title>Brown Beige Simple Vintage Food and Culinary Presentation </dc:title>
</cp:coreProperties>
</file>